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8" r:id="rId6"/>
    <p:sldId id="270" r:id="rId7"/>
    <p:sldId id="259" r:id="rId8"/>
    <p:sldId id="260" r:id="rId9"/>
    <p:sldId id="261" r:id="rId10"/>
    <p:sldId id="269" r:id="rId11"/>
    <p:sldId id="266" r:id="rId12"/>
    <p:sldId id="263" r:id="rId13"/>
    <p:sldId id="271" r:id="rId14"/>
    <p:sldId id="272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-912" y="-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710B2-9ACD-43EC-81A6-A97F9248B1E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AADA61-1B6E-40D3-803D-38C2144B9861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dirty="0"/>
            <a:t>Создание базы данных, хранящей уставки устройств РЗ для всех объектов сети с возможностью сохранения в отдельный файл;</a:t>
          </a:r>
        </a:p>
      </dgm:t>
    </dgm:pt>
    <dgm:pt modelId="{A9D56695-0BC4-4B98-9C26-420364AA5417}" type="parTrans" cxnId="{C4EAFE83-0681-4B98-AA5E-022AE6416AFC}">
      <dgm:prSet/>
      <dgm:spPr/>
      <dgm:t>
        <a:bodyPr/>
        <a:lstStyle/>
        <a:p>
          <a:endParaRPr lang="ru-RU" sz="1600"/>
        </a:p>
      </dgm:t>
    </dgm:pt>
    <dgm:pt modelId="{C8C556B7-FF98-4A0B-98F8-8C4268BD8A86}" type="sibTrans" cxnId="{C4EAFE83-0681-4B98-AA5E-022AE6416AFC}">
      <dgm:prSet custT="1"/>
      <dgm:spPr/>
      <dgm:t>
        <a:bodyPr/>
        <a:lstStyle/>
        <a:p>
          <a:endParaRPr lang="ru-RU" sz="1600"/>
        </a:p>
      </dgm:t>
    </dgm:pt>
    <dgm:pt modelId="{D7AEC20C-8B14-400A-96F3-6E31C935C37A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dirty="0"/>
            <a:t>Реализация команд в модуле К.У.Р.С. для расчёта уставок дистанционных защит (привязка ДЗ к модели сети) </a:t>
          </a:r>
        </a:p>
      </dgm:t>
    </dgm:pt>
    <dgm:pt modelId="{F345C2D2-7E87-4C70-940B-B45430239F7F}" type="parTrans" cxnId="{799511BA-2DEE-41CB-95A5-B7B418630170}">
      <dgm:prSet/>
      <dgm:spPr/>
      <dgm:t>
        <a:bodyPr/>
        <a:lstStyle/>
        <a:p>
          <a:endParaRPr lang="ru-RU" sz="1600"/>
        </a:p>
      </dgm:t>
    </dgm:pt>
    <dgm:pt modelId="{0CD3FD5E-EA2D-4AD8-A420-83890AA9BBF2}" type="sibTrans" cxnId="{799511BA-2DEE-41CB-95A5-B7B418630170}">
      <dgm:prSet custT="1"/>
      <dgm:spPr/>
      <dgm:t>
        <a:bodyPr/>
        <a:lstStyle/>
        <a:p>
          <a:endParaRPr lang="ru-RU" sz="1600"/>
        </a:p>
      </dgm:t>
    </dgm:pt>
    <dgm:pt modelId="{E4F55F8B-B822-4EEC-939A-8E462F196128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dirty="0"/>
            <a:t>Добавление/расширение методик расчёта уставок производителей устройств РЗ для защит с абсолютной и относительной селективностью;</a:t>
          </a:r>
        </a:p>
      </dgm:t>
    </dgm:pt>
    <dgm:pt modelId="{B7292783-0DE9-4CAB-AACE-51929E3E3442}" type="parTrans" cxnId="{2275C194-3517-4DA5-9BD8-84B74EEB914F}">
      <dgm:prSet/>
      <dgm:spPr/>
      <dgm:t>
        <a:bodyPr/>
        <a:lstStyle/>
        <a:p>
          <a:endParaRPr lang="ru-RU" sz="1600"/>
        </a:p>
      </dgm:t>
    </dgm:pt>
    <dgm:pt modelId="{ADD8B018-4B2E-497B-95B0-9CEB4F11D7E7}" type="sibTrans" cxnId="{2275C194-3517-4DA5-9BD8-84B74EEB914F}">
      <dgm:prSet custT="1"/>
      <dgm:spPr/>
      <dgm:t>
        <a:bodyPr/>
        <a:lstStyle/>
        <a:p>
          <a:endParaRPr lang="ru-RU" sz="1600"/>
        </a:p>
      </dgm:t>
    </dgm:pt>
    <dgm:pt modelId="{C622A8E1-0A1E-41E4-B351-9E532F22EBC2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dirty="0"/>
            <a:t>Расширение набора защит, доступных через интерфейс пошагового процесса расчёта;</a:t>
          </a:r>
        </a:p>
      </dgm:t>
    </dgm:pt>
    <dgm:pt modelId="{0A2071B2-1D43-4EC0-81EC-C1CAB746D78F}" type="parTrans" cxnId="{8D87CFAB-588A-41D4-9243-CCA97332B77F}">
      <dgm:prSet/>
      <dgm:spPr/>
      <dgm:t>
        <a:bodyPr/>
        <a:lstStyle/>
        <a:p>
          <a:endParaRPr lang="ru-RU" sz="1600"/>
        </a:p>
      </dgm:t>
    </dgm:pt>
    <dgm:pt modelId="{AF03E949-1C96-4C58-A1B3-FD6D30302100}" type="sibTrans" cxnId="{8D87CFAB-588A-41D4-9243-CCA97332B77F}">
      <dgm:prSet custT="1"/>
      <dgm:spPr/>
      <dgm:t>
        <a:bodyPr/>
        <a:lstStyle/>
        <a:p>
          <a:endParaRPr lang="ru-RU" sz="1600"/>
        </a:p>
      </dgm:t>
    </dgm:pt>
    <dgm:pt modelId="{7C68572D-097C-4DDE-A7E0-B71E8DD87E3C}">
      <dgm:prSet phldrT="[Текст]" custT="1"/>
      <dgm:spPr/>
      <dgm:t>
        <a:bodyPr/>
        <a:lstStyle/>
        <a:p>
          <a:r>
            <a:rPr lang="ru-RU" sz="1600" dirty="0"/>
            <a:t>Модуль анализа срабатывания защит</a:t>
          </a:r>
        </a:p>
      </dgm:t>
    </dgm:pt>
    <dgm:pt modelId="{0C516490-6811-497B-BD9D-6A65DCFC1893}" type="parTrans" cxnId="{184BAC02-B225-4B83-A62C-93B81D8BC581}">
      <dgm:prSet/>
      <dgm:spPr/>
      <dgm:t>
        <a:bodyPr/>
        <a:lstStyle/>
        <a:p>
          <a:endParaRPr lang="ru-RU" sz="1600"/>
        </a:p>
      </dgm:t>
    </dgm:pt>
    <dgm:pt modelId="{BDBFF0B3-67B5-41F5-BD5D-B784F3AD8DA4}" type="sibTrans" cxnId="{184BAC02-B225-4B83-A62C-93B81D8BC581}">
      <dgm:prSet/>
      <dgm:spPr/>
      <dgm:t>
        <a:bodyPr/>
        <a:lstStyle/>
        <a:p>
          <a:endParaRPr lang="ru-RU" sz="1600"/>
        </a:p>
      </dgm:t>
    </dgm:pt>
    <dgm:pt modelId="{7E100CA8-5333-4741-9F46-CB81B43EC66C}" type="pres">
      <dgm:prSet presAssocID="{9B9710B2-9ACD-43EC-81A6-A97F9248B1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63E7D-FC01-45F8-AE49-E0FE2CDF2382}" type="pres">
      <dgm:prSet presAssocID="{83AADA61-1B6E-40D3-803D-38C2144B9861}" presName="node" presStyleLbl="node1" presStyleIdx="0" presStyleCnt="5" custScaleX="135626" custScaleY="15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B45C7-6CDD-4668-8BA9-C6ADEF96486D}" type="pres">
      <dgm:prSet presAssocID="{C8C556B7-FF98-4A0B-98F8-8C4268BD8A8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D584A51-3418-4684-B62D-0B57BA360AE6}" type="pres">
      <dgm:prSet presAssocID="{C8C556B7-FF98-4A0B-98F8-8C4268BD8A8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C30FE12-1142-43D6-A883-982C6DBD4D50}" type="pres">
      <dgm:prSet presAssocID="{D7AEC20C-8B14-400A-96F3-6E31C935C37A}" presName="node" presStyleLbl="node1" presStyleIdx="1" presStyleCnt="5" custScaleX="129141" custScaleY="158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EA1D-2FF2-4DA6-8382-B2411CA579B8}" type="pres">
      <dgm:prSet presAssocID="{0CD3FD5E-EA2D-4AD8-A420-83890AA9BBF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E85F2BB-300D-4066-AA79-31DA31579920}" type="pres">
      <dgm:prSet presAssocID="{0CD3FD5E-EA2D-4AD8-A420-83890AA9BBF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1FE3245-1317-419F-8704-37B42646B372}" type="pres">
      <dgm:prSet presAssocID="{E4F55F8B-B822-4EEC-939A-8E462F196128}" presName="node" presStyleLbl="node1" presStyleIdx="2" presStyleCnt="5" custScaleX="145742" custScaleY="151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40126-5CE8-474E-AE5D-D794188312F2}" type="pres">
      <dgm:prSet presAssocID="{ADD8B018-4B2E-497B-95B0-9CEB4F11D7E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D8E781E-1327-426D-8AF2-2E8745E1B937}" type="pres">
      <dgm:prSet presAssocID="{ADD8B018-4B2E-497B-95B0-9CEB4F11D7E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E8CD1DB-7F5D-4D65-A042-CC922FD6483F}" type="pres">
      <dgm:prSet presAssocID="{C622A8E1-0A1E-41E4-B351-9E532F22EBC2}" presName="node" presStyleLbl="node1" presStyleIdx="3" presStyleCnt="5" custScaleX="140724" custScaleY="15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674E8-2702-499A-B396-15734CFD7DCA}" type="pres">
      <dgm:prSet presAssocID="{AF03E949-1C96-4C58-A1B3-FD6D3030210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E5289C4C-6268-4CEB-BFE3-397DFC9B7111}" type="pres">
      <dgm:prSet presAssocID="{AF03E949-1C96-4C58-A1B3-FD6D3030210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4999E92-7803-4700-999D-F69E5EC86AEA}" type="pres">
      <dgm:prSet presAssocID="{7C68572D-097C-4DDE-A7E0-B71E8DD87E3C}" presName="node" presStyleLbl="node1" presStyleIdx="4" presStyleCnt="5" custScaleX="137994" custScaleY="146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5C194-3517-4DA5-9BD8-84B74EEB914F}" srcId="{9B9710B2-9ACD-43EC-81A6-A97F9248B1E9}" destId="{E4F55F8B-B822-4EEC-939A-8E462F196128}" srcOrd="2" destOrd="0" parTransId="{B7292783-0DE9-4CAB-AACE-51929E3E3442}" sibTransId="{ADD8B018-4B2E-497B-95B0-9CEB4F11D7E7}"/>
    <dgm:cxn modelId="{19D8961A-1BFD-41D1-8DA4-800AD7ABB0DF}" type="presOf" srcId="{9B9710B2-9ACD-43EC-81A6-A97F9248B1E9}" destId="{7E100CA8-5333-4741-9F46-CB81B43EC66C}" srcOrd="0" destOrd="0" presId="urn:microsoft.com/office/officeart/2005/8/layout/process5"/>
    <dgm:cxn modelId="{1C8BB145-31E3-40DB-B630-FA478970A33B}" type="presOf" srcId="{ADD8B018-4B2E-497B-95B0-9CEB4F11D7E7}" destId="{FF640126-5CE8-474E-AE5D-D794188312F2}" srcOrd="0" destOrd="0" presId="urn:microsoft.com/office/officeart/2005/8/layout/process5"/>
    <dgm:cxn modelId="{C0430651-A078-4834-AB34-B100318206A4}" type="presOf" srcId="{0CD3FD5E-EA2D-4AD8-A420-83890AA9BBF2}" destId="{4758EA1D-2FF2-4DA6-8382-B2411CA579B8}" srcOrd="0" destOrd="0" presId="urn:microsoft.com/office/officeart/2005/8/layout/process5"/>
    <dgm:cxn modelId="{138EE5B1-7015-44D6-8D53-F59BCEF1805E}" type="presOf" srcId="{D7AEC20C-8B14-400A-96F3-6E31C935C37A}" destId="{0C30FE12-1142-43D6-A883-982C6DBD4D50}" srcOrd="0" destOrd="0" presId="urn:microsoft.com/office/officeart/2005/8/layout/process5"/>
    <dgm:cxn modelId="{60F06F2A-8599-4EAA-8EBD-3CBA510263E8}" type="presOf" srcId="{C8C556B7-FF98-4A0B-98F8-8C4268BD8A86}" destId="{DD584A51-3418-4684-B62D-0B57BA360AE6}" srcOrd="1" destOrd="0" presId="urn:microsoft.com/office/officeart/2005/8/layout/process5"/>
    <dgm:cxn modelId="{BC85195D-0214-4865-847F-74E3D96531CD}" type="presOf" srcId="{C622A8E1-0A1E-41E4-B351-9E532F22EBC2}" destId="{6E8CD1DB-7F5D-4D65-A042-CC922FD6483F}" srcOrd="0" destOrd="0" presId="urn:microsoft.com/office/officeart/2005/8/layout/process5"/>
    <dgm:cxn modelId="{FA90BE3F-52F5-45F4-8553-3328FDDFA47E}" type="presOf" srcId="{E4F55F8B-B822-4EEC-939A-8E462F196128}" destId="{71FE3245-1317-419F-8704-37B42646B372}" srcOrd="0" destOrd="0" presId="urn:microsoft.com/office/officeart/2005/8/layout/process5"/>
    <dgm:cxn modelId="{C4EAFE83-0681-4B98-AA5E-022AE6416AFC}" srcId="{9B9710B2-9ACD-43EC-81A6-A97F9248B1E9}" destId="{83AADA61-1B6E-40D3-803D-38C2144B9861}" srcOrd="0" destOrd="0" parTransId="{A9D56695-0BC4-4B98-9C26-420364AA5417}" sibTransId="{C8C556B7-FF98-4A0B-98F8-8C4268BD8A86}"/>
    <dgm:cxn modelId="{184BAC02-B225-4B83-A62C-93B81D8BC581}" srcId="{9B9710B2-9ACD-43EC-81A6-A97F9248B1E9}" destId="{7C68572D-097C-4DDE-A7E0-B71E8DD87E3C}" srcOrd="4" destOrd="0" parTransId="{0C516490-6811-497B-BD9D-6A65DCFC1893}" sibTransId="{BDBFF0B3-67B5-41F5-BD5D-B784F3AD8DA4}"/>
    <dgm:cxn modelId="{6EDF8AA0-98EE-46B7-B38F-C4340BDAF0A7}" type="presOf" srcId="{ADD8B018-4B2E-497B-95B0-9CEB4F11D7E7}" destId="{7D8E781E-1327-426D-8AF2-2E8745E1B937}" srcOrd="1" destOrd="0" presId="urn:microsoft.com/office/officeart/2005/8/layout/process5"/>
    <dgm:cxn modelId="{8D87CFAB-588A-41D4-9243-CCA97332B77F}" srcId="{9B9710B2-9ACD-43EC-81A6-A97F9248B1E9}" destId="{C622A8E1-0A1E-41E4-B351-9E532F22EBC2}" srcOrd="3" destOrd="0" parTransId="{0A2071B2-1D43-4EC0-81EC-C1CAB746D78F}" sibTransId="{AF03E949-1C96-4C58-A1B3-FD6D30302100}"/>
    <dgm:cxn modelId="{3726D0B1-63FD-4980-BF8A-2D3EB51DB13A}" type="presOf" srcId="{C8C556B7-FF98-4A0B-98F8-8C4268BD8A86}" destId="{6CFB45C7-6CDD-4668-8BA9-C6ADEF96486D}" srcOrd="0" destOrd="0" presId="urn:microsoft.com/office/officeart/2005/8/layout/process5"/>
    <dgm:cxn modelId="{89B311E9-A12F-4A07-9E7D-C69DC884C4D1}" type="presOf" srcId="{83AADA61-1B6E-40D3-803D-38C2144B9861}" destId="{91763E7D-FC01-45F8-AE49-E0FE2CDF2382}" srcOrd="0" destOrd="0" presId="urn:microsoft.com/office/officeart/2005/8/layout/process5"/>
    <dgm:cxn modelId="{365446B9-9DAB-4974-8542-4216D25D5B7E}" type="presOf" srcId="{AF03E949-1C96-4C58-A1B3-FD6D30302100}" destId="{F44674E8-2702-499A-B396-15734CFD7DCA}" srcOrd="0" destOrd="0" presId="urn:microsoft.com/office/officeart/2005/8/layout/process5"/>
    <dgm:cxn modelId="{09F1C9EA-121E-4F5B-B2C6-AF1F6B31895D}" type="presOf" srcId="{0CD3FD5E-EA2D-4AD8-A420-83890AA9BBF2}" destId="{2E85F2BB-300D-4066-AA79-31DA31579920}" srcOrd="1" destOrd="0" presId="urn:microsoft.com/office/officeart/2005/8/layout/process5"/>
    <dgm:cxn modelId="{799511BA-2DEE-41CB-95A5-B7B418630170}" srcId="{9B9710B2-9ACD-43EC-81A6-A97F9248B1E9}" destId="{D7AEC20C-8B14-400A-96F3-6E31C935C37A}" srcOrd="1" destOrd="0" parTransId="{F345C2D2-7E87-4C70-940B-B45430239F7F}" sibTransId="{0CD3FD5E-EA2D-4AD8-A420-83890AA9BBF2}"/>
    <dgm:cxn modelId="{37F8A270-AD53-4BCF-A6EC-A6C2D181F21E}" type="presOf" srcId="{7C68572D-097C-4DDE-A7E0-B71E8DD87E3C}" destId="{94999E92-7803-4700-999D-F69E5EC86AEA}" srcOrd="0" destOrd="0" presId="urn:microsoft.com/office/officeart/2005/8/layout/process5"/>
    <dgm:cxn modelId="{2DF9EE5E-4BAE-406C-9001-8E472E283724}" type="presOf" srcId="{AF03E949-1C96-4C58-A1B3-FD6D30302100}" destId="{E5289C4C-6268-4CEB-BFE3-397DFC9B7111}" srcOrd="1" destOrd="0" presId="urn:microsoft.com/office/officeart/2005/8/layout/process5"/>
    <dgm:cxn modelId="{43482A9C-0BD0-45E1-8B13-292FB4325064}" type="presParOf" srcId="{7E100CA8-5333-4741-9F46-CB81B43EC66C}" destId="{91763E7D-FC01-45F8-AE49-E0FE2CDF2382}" srcOrd="0" destOrd="0" presId="urn:microsoft.com/office/officeart/2005/8/layout/process5"/>
    <dgm:cxn modelId="{494CE32F-43B3-43D8-A8F9-26810CC6130A}" type="presParOf" srcId="{7E100CA8-5333-4741-9F46-CB81B43EC66C}" destId="{6CFB45C7-6CDD-4668-8BA9-C6ADEF96486D}" srcOrd="1" destOrd="0" presId="urn:microsoft.com/office/officeart/2005/8/layout/process5"/>
    <dgm:cxn modelId="{26BF0EC4-A330-4A58-B3AD-8442AF4681BD}" type="presParOf" srcId="{6CFB45C7-6CDD-4668-8BA9-C6ADEF96486D}" destId="{DD584A51-3418-4684-B62D-0B57BA360AE6}" srcOrd="0" destOrd="0" presId="urn:microsoft.com/office/officeart/2005/8/layout/process5"/>
    <dgm:cxn modelId="{1D508178-C2B1-49D4-A967-82A9183FB1A2}" type="presParOf" srcId="{7E100CA8-5333-4741-9F46-CB81B43EC66C}" destId="{0C30FE12-1142-43D6-A883-982C6DBD4D50}" srcOrd="2" destOrd="0" presId="urn:microsoft.com/office/officeart/2005/8/layout/process5"/>
    <dgm:cxn modelId="{D7BB70C2-253E-46B0-8779-D8932E9B1A47}" type="presParOf" srcId="{7E100CA8-5333-4741-9F46-CB81B43EC66C}" destId="{4758EA1D-2FF2-4DA6-8382-B2411CA579B8}" srcOrd="3" destOrd="0" presId="urn:microsoft.com/office/officeart/2005/8/layout/process5"/>
    <dgm:cxn modelId="{06FE39BD-E9F2-4B03-8049-5BAFE3C88A10}" type="presParOf" srcId="{4758EA1D-2FF2-4DA6-8382-B2411CA579B8}" destId="{2E85F2BB-300D-4066-AA79-31DA31579920}" srcOrd="0" destOrd="0" presId="urn:microsoft.com/office/officeart/2005/8/layout/process5"/>
    <dgm:cxn modelId="{2EA71B0B-CB46-4227-AC94-A6D803ACEFFA}" type="presParOf" srcId="{7E100CA8-5333-4741-9F46-CB81B43EC66C}" destId="{71FE3245-1317-419F-8704-37B42646B372}" srcOrd="4" destOrd="0" presId="urn:microsoft.com/office/officeart/2005/8/layout/process5"/>
    <dgm:cxn modelId="{46DBC647-FB54-4FDF-A2CB-25E61834E5A3}" type="presParOf" srcId="{7E100CA8-5333-4741-9F46-CB81B43EC66C}" destId="{FF640126-5CE8-474E-AE5D-D794188312F2}" srcOrd="5" destOrd="0" presId="urn:microsoft.com/office/officeart/2005/8/layout/process5"/>
    <dgm:cxn modelId="{35C30D2B-CD0F-4568-8EB8-13D3BE4FFA78}" type="presParOf" srcId="{FF640126-5CE8-474E-AE5D-D794188312F2}" destId="{7D8E781E-1327-426D-8AF2-2E8745E1B937}" srcOrd="0" destOrd="0" presId="urn:microsoft.com/office/officeart/2005/8/layout/process5"/>
    <dgm:cxn modelId="{822B2A8C-24B3-4B4D-A9CE-25D516543541}" type="presParOf" srcId="{7E100CA8-5333-4741-9F46-CB81B43EC66C}" destId="{6E8CD1DB-7F5D-4D65-A042-CC922FD6483F}" srcOrd="6" destOrd="0" presId="urn:microsoft.com/office/officeart/2005/8/layout/process5"/>
    <dgm:cxn modelId="{AD694E6E-BBA2-43CE-8A38-717F18BFBEF7}" type="presParOf" srcId="{7E100CA8-5333-4741-9F46-CB81B43EC66C}" destId="{F44674E8-2702-499A-B396-15734CFD7DCA}" srcOrd="7" destOrd="0" presId="urn:microsoft.com/office/officeart/2005/8/layout/process5"/>
    <dgm:cxn modelId="{314E7070-5E9C-41A0-9055-0E9B00DDE626}" type="presParOf" srcId="{F44674E8-2702-499A-B396-15734CFD7DCA}" destId="{E5289C4C-6268-4CEB-BFE3-397DFC9B7111}" srcOrd="0" destOrd="0" presId="urn:microsoft.com/office/officeart/2005/8/layout/process5"/>
    <dgm:cxn modelId="{9108D797-6CFD-427B-92D3-5D2C40B9C380}" type="presParOf" srcId="{7E100CA8-5333-4741-9F46-CB81B43EC66C}" destId="{94999E92-7803-4700-999D-F69E5EC86AE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63E7D-FC01-45F8-AE49-E0FE2CDF2382}">
      <dsp:nvSpPr>
        <dsp:cNvPr id="0" name=""/>
        <dsp:cNvSpPr/>
      </dsp:nvSpPr>
      <dsp:spPr>
        <a:xfrm>
          <a:off x="278" y="706115"/>
          <a:ext cx="2526357" cy="1699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kern="1200" dirty="0"/>
            <a:t>Создание базы данных, хранящей уставки устройств РЗ для всех объектов сети с возможностью сохранения в отдельный файл;</a:t>
          </a:r>
        </a:p>
      </dsp:txBody>
      <dsp:txXfrm>
        <a:off x="50045" y="755882"/>
        <a:ext cx="2426823" cy="1599640"/>
      </dsp:txXfrm>
    </dsp:sp>
    <dsp:sp modelId="{6CFB45C7-6CDD-4668-8BA9-C6ADEF96486D}">
      <dsp:nvSpPr>
        <dsp:cNvPr id="0" name=""/>
        <dsp:cNvSpPr/>
      </dsp:nvSpPr>
      <dsp:spPr>
        <a:xfrm>
          <a:off x="2690556" y="1324723"/>
          <a:ext cx="394900" cy="46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690556" y="1417115"/>
        <a:ext cx="276430" cy="277175"/>
      </dsp:txXfrm>
    </dsp:sp>
    <dsp:sp modelId="{0C30FE12-1142-43D6-A883-982C6DBD4D50}">
      <dsp:nvSpPr>
        <dsp:cNvPr id="0" name=""/>
        <dsp:cNvSpPr/>
      </dsp:nvSpPr>
      <dsp:spPr>
        <a:xfrm>
          <a:off x="3271730" y="667439"/>
          <a:ext cx="2405558" cy="1776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kern="1200" dirty="0"/>
            <a:t>Реализация команд в модуле К.У.Р.С. для расчёта уставок дистанционных защит (привязка ДЗ к модели сети) </a:t>
          </a:r>
        </a:p>
      </dsp:txBody>
      <dsp:txXfrm>
        <a:off x="3323763" y="719472"/>
        <a:ext cx="2301492" cy="1672460"/>
      </dsp:txXfrm>
    </dsp:sp>
    <dsp:sp modelId="{4758EA1D-2FF2-4DA6-8382-B2411CA579B8}">
      <dsp:nvSpPr>
        <dsp:cNvPr id="0" name=""/>
        <dsp:cNvSpPr/>
      </dsp:nvSpPr>
      <dsp:spPr>
        <a:xfrm>
          <a:off x="5841210" y="1324723"/>
          <a:ext cx="394900" cy="46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841210" y="1417115"/>
        <a:ext cx="276430" cy="277175"/>
      </dsp:txXfrm>
    </dsp:sp>
    <dsp:sp modelId="{71FE3245-1317-419F-8704-37B42646B372}">
      <dsp:nvSpPr>
        <dsp:cNvPr id="0" name=""/>
        <dsp:cNvSpPr/>
      </dsp:nvSpPr>
      <dsp:spPr>
        <a:xfrm>
          <a:off x="6422384" y="710267"/>
          <a:ext cx="2714791" cy="1690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kern="1200" dirty="0"/>
            <a:t>Добавление/расширение методик расчёта уставок производителей устройств РЗ для защит с абсолютной и относительной селективностью;</a:t>
          </a:r>
        </a:p>
      </dsp:txBody>
      <dsp:txXfrm>
        <a:off x="6471908" y="759791"/>
        <a:ext cx="2615743" cy="1591822"/>
      </dsp:txXfrm>
    </dsp:sp>
    <dsp:sp modelId="{FF640126-5CE8-474E-AE5D-D794188312F2}">
      <dsp:nvSpPr>
        <dsp:cNvPr id="0" name=""/>
        <dsp:cNvSpPr/>
      </dsp:nvSpPr>
      <dsp:spPr>
        <a:xfrm rot="5335443">
          <a:off x="7593999" y="2552301"/>
          <a:ext cx="417672" cy="46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-5400000">
        <a:off x="7663071" y="2574456"/>
        <a:ext cx="277175" cy="292370"/>
      </dsp:txXfrm>
    </dsp:sp>
    <dsp:sp modelId="{6E8CD1DB-7F5D-4D65-A042-CC922FD6483F}">
      <dsp:nvSpPr>
        <dsp:cNvPr id="0" name=""/>
        <dsp:cNvSpPr/>
      </dsp:nvSpPr>
      <dsp:spPr>
        <a:xfrm>
          <a:off x="6515856" y="3189061"/>
          <a:ext cx="2621319" cy="1710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600" kern="1200" dirty="0"/>
            <a:t>Расширение набора защит, доступных через интерфейс пошагового процесса расчёта;</a:t>
          </a:r>
        </a:p>
      </dsp:txBody>
      <dsp:txXfrm>
        <a:off x="6565947" y="3239152"/>
        <a:ext cx="2521137" cy="1610035"/>
      </dsp:txXfrm>
    </dsp:sp>
    <dsp:sp modelId="{F44674E8-2702-499A-B396-15734CFD7DCA}">
      <dsp:nvSpPr>
        <dsp:cNvPr id="0" name=""/>
        <dsp:cNvSpPr/>
      </dsp:nvSpPr>
      <dsp:spPr>
        <a:xfrm rot="10800000">
          <a:off x="5957035" y="3813190"/>
          <a:ext cx="394900" cy="46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6075505" y="3905582"/>
        <a:ext cx="276430" cy="277175"/>
      </dsp:txXfrm>
    </dsp:sp>
    <dsp:sp modelId="{94999E92-7803-4700-999D-F69E5EC86AEA}">
      <dsp:nvSpPr>
        <dsp:cNvPr id="0" name=""/>
        <dsp:cNvSpPr/>
      </dsp:nvSpPr>
      <dsp:spPr>
        <a:xfrm>
          <a:off x="3200294" y="3227737"/>
          <a:ext cx="2570466" cy="1632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Модуль анализа срабатывания защит</a:t>
          </a:r>
        </a:p>
      </dsp:txBody>
      <dsp:txXfrm>
        <a:off x="3248119" y="3275562"/>
        <a:ext cx="2474816" cy="1537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628CC-B3D1-40ED-BF1A-87C973172B4B}" type="datetimeFigureOut">
              <a:rPr lang="ru-RU" smtClean="0"/>
              <a:t>10.07.2017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2E22-C0E6-42FA-BE1C-44D8A3DDA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1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0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5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B571-D87B-4DD4-8BA5-AFCEF4EC09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4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7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5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4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4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6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EEC0-BFAB-414D-82B1-1F9CC92F51E7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2AF3-A9E3-4BDC-95C6-229E76502B2F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0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6734-6D46-4BD2-A840-722F791BC594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3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E6A-4F16-4F46-B39D-EDCB0BD3E0B7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1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7A43-0678-4B4E-AB0D-DB66956574BC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997D-B74A-4650-8EBA-185D9FC03062}" type="datetime1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8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DE69-5D7C-4042-810A-A24AEF335765}" type="datetime1">
              <a:rPr lang="ru-RU" smtClean="0"/>
              <a:t>10.07.2017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4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E3CE-ED51-481D-ACFC-DE4FD51AFF71}" type="datetime1">
              <a:rPr lang="ru-RU" smtClean="0"/>
              <a:t>10.07.2017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2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C5C2-D2ED-4376-A9EB-F77DECE0D748}" type="datetime1">
              <a:rPr lang="ru-RU" smtClean="0"/>
              <a:t>10.07.2017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0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1A75-CB28-4855-98A0-B0392190B147}" type="datetime1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1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3EDF-C657-4C0C-8918-AF51FC8C67B5}" type="datetime1">
              <a:rPr lang="ru-RU" smtClean="0"/>
              <a:t>10.07.2017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4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EB661-7FED-4949-96D7-4A1A77DDE92F}" type="datetime1">
              <a:rPr lang="ru-RU" smtClean="0"/>
              <a:t>10.07.2017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F65E-7C7F-4567-899B-3F8B86C79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8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tcees@nsk.so-ups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rurz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08367" y="5772602"/>
            <a:ext cx="448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АО «НТЦ ЕЭС»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519446"/>
            <a:ext cx="99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Санкт-Петербург,  2017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74700" y="2282298"/>
            <a:ext cx="8356600" cy="232225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cap="all" dirty="0">
                <a:solidFill>
                  <a:schemeClr val="accent1">
                    <a:lumMod val="75000"/>
                  </a:schemeClr>
                </a:solidFill>
              </a:rPr>
              <a:t>Автоматизация методов выбора уставок релейной защиты в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b="1" cap="all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ПВК «АРУ РЗА»</a:t>
            </a:r>
          </a:p>
        </p:txBody>
      </p:sp>
    </p:spTree>
    <p:extLst>
      <p:ext uri="{BB962C8B-B14F-4D97-AF65-F5344CB8AC3E}">
        <p14:creationId xmlns:p14="http://schemas.microsoft.com/office/powerpoint/2010/main" val="92685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BE680DFB-B836-4D16-9D0F-C72B5740B89D}"/>
              </a:ext>
            </a:extLst>
          </p:cNvPr>
          <p:cNvSpPr txBox="1">
            <a:spLocks/>
          </p:cNvSpPr>
          <p:nvPr/>
        </p:nvSpPr>
        <p:spPr>
          <a:xfrm>
            <a:off x="226493" y="304800"/>
            <a:ext cx="8339077" cy="5968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Возможности пошагового процесса расчёта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CAE3A1-B2ED-4351-B9A9-3C084E8DB55F}"/>
              </a:ext>
            </a:extLst>
          </p:cNvPr>
          <p:cNvSpPr txBox="1"/>
          <p:nvPr/>
        </p:nvSpPr>
        <p:spPr>
          <a:xfrm>
            <a:off x="226493" y="1228725"/>
            <a:ext cx="9505950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автоматическое формирование сопроводительной записки, которая может быть прикреплена к проектной документации;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с модулем К.У.Р.С. с логикой выбора необходимого значения, благодаря чему пользователь вносит минимально возможное количество данных;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расчёт уставок устройств РЗ для конкретных терминалов защит без дополнительных преобразований;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постоянно расширяющийся набор терминалов защит, реализованных в программе.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5B9F5959-511A-47BF-BB6E-463D9090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675438"/>
            <a:ext cx="2228850" cy="182562"/>
          </a:xfrm>
        </p:spPr>
        <p:txBody>
          <a:bodyPr/>
          <a:lstStyle/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t>10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D5A09BA-F9DD-4D63-AC76-F86FB076F5E6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8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8644B1-2949-4BA3-9F2C-945D1BFF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178" y="1494042"/>
            <a:ext cx="5143908" cy="309329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47687" y="2111099"/>
            <a:ext cx="6858000" cy="47556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30333" y="3205176"/>
            <a:ext cx="316297" cy="126085"/>
          </a:xfrm>
        </p:spPr>
        <p:txBody>
          <a:bodyPr/>
          <a:lstStyle/>
          <a:p>
            <a:fld id="{B19B0651-EE4F-4900-A07F-96A6BFA9D0F0}" type="slidenum">
              <a:rPr lang="ru-RU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2612" y="1808820"/>
            <a:ext cx="69630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1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4242" y="347257"/>
            <a:ext cx="4304202" cy="6012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Дистанционные защиты</a:t>
            </a:r>
            <a:endParaRPr lang="ru-RU" sz="36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300177-066E-47E5-8A0C-23A34576C4C3}"/>
              </a:ext>
            </a:extLst>
          </p:cNvPr>
          <p:cNvSpPr txBox="1"/>
          <p:nvPr/>
        </p:nvSpPr>
        <p:spPr>
          <a:xfrm>
            <a:off x="314195" y="1291134"/>
            <a:ext cx="44297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Основные возможности модуля: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000" dirty="0"/>
              <a:t>задание характеристики срабатывания произвольного вида;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задания множества ступеней;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000" dirty="0"/>
              <a:t>рисование вектора сопротивления</a:t>
            </a:r>
            <a:r>
              <a:rPr lang="en-US" sz="2000" dirty="0"/>
              <a:t> </a:t>
            </a:r>
            <a:r>
              <a:rPr lang="ru-RU" sz="2000" dirty="0"/>
              <a:t>в области редактора по условиям отстройки, отстройки от нагрузочного тока и чувствительности</a:t>
            </a:r>
            <a:r>
              <a:rPr lang="en-US" sz="2000" dirty="0"/>
              <a:t>;</a:t>
            </a:r>
            <a:endParaRPr lang="ru-RU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000" dirty="0"/>
              <a:t>наличие встроенных характеристик срабатывания от известных производителей.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5608122-240E-4718-9AEF-54259D91F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91" y="1495781"/>
            <a:ext cx="5143908" cy="30898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098409B-7E00-4AA6-96BE-A6A4C9C95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178" y="1496865"/>
            <a:ext cx="5143908" cy="30793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303AB81-E155-4704-90CD-042ECEF0E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178" y="1490078"/>
            <a:ext cx="5135901" cy="30861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7286B1-D96A-4798-9528-8034BE3B7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029" y="1480932"/>
            <a:ext cx="5148632" cy="3101935"/>
          </a:xfrm>
          <a:prstGeom prst="rect">
            <a:avLst/>
          </a:prstGeom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xmlns="" id="{1977D173-D901-4349-BF16-DE6E2BC3933A}"/>
              </a:ext>
            </a:extLst>
          </p:cNvPr>
          <p:cNvSpPr txBox="1">
            <a:spLocks/>
          </p:cNvSpPr>
          <p:nvPr/>
        </p:nvSpPr>
        <p:spPr>
          <a:xfrm>
            <a:off x="7677150" y="6675438"/>
            <a:ext cx="222885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pPr/>
              <a:t>11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27A06BF2-84DE-4C78-AB6A-4AA676E81114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025" y="154613"/>
            <a:ext cx="7182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Преимущества применения ПВК «АРУ РЗА» для расчёта уставок РЗиА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2382" y="1307526"/>
            <a:ext cx="8583068" cy="390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моделью сети;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сопроводительной записки для пошагового процесса расчёта;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учёт нагрузочного тока по ветви для расчёта уставок защит с относительной селективностью;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согласование с любыми ступенями защит;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 нахождения конца зоны срабатывания для ступенчатых защит.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8F6CFBF9-E5CC-4685-8CC8-2A44E446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675438"/>
            <a:ext cx="2228850" cy="182562"/>
          </a:xfrm>
        </p:spPr>
        <p:txBody>
          <a:bodyPr/>
          <a:lstStyle/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t>12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CC418F32-7B0D-4991-805E-EF8F56E68400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1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025" y="154613"/>
            <a:ext cx="8297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План развития модулей по расчёту уставок устройств РЗ в ПВК «АРУ РЗА»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8F6CFBF9-E5CC-4685-8CC8-2A44E446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675438"/>
            <a:ext cx="2228850" cy="182562"/>
          </a:xfrm>
        </p:spPr>
        <p:txBody>
          <a:bodyPr/>
          <a:lstStyle/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t>13</a:t>
            </a:fld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30D298A9-01DC-4F05-A661-0BC4E3D53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970579"/>
              </p:ext>
            </p:extLst>
          </p:nvPr>
        </p:nvGraphicFramePr>
        <p:xfrm>
          <a:off x="370528" y="1125487"/>
          <a:ext cx="9137455" cy="556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AEB5863A-6261-4795-9964-E4D4F8E53407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2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530" y="23506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Благодарим 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14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8704" y="450912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2</a:t>
            </a:r>
            <a:endParaRPr lang="ru-RU" b="1" dirty="0"/>
          </a:p>
          <a:p>
            <a:pPr algn="ctr"/>
            <a:r>
              <a:rPr lang="en-US" dirty="0"/>
              <a:t>БЦ 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702</a:t>
            </a:r>
            <a:endParaRPr lang="ru-RU" dirty="0"/>
          </a:p>
          <a:p>
            <a:pPr algn="ctr"/>
            <a:r>
              <a:rPr lang="ru-RU" dirty="0"/>
              <a:t>Тел.</a:t>
            </a:r>
            <a:r>
              <a:rPr lang="en-US" dirty="0"/>
              <a:t>: +7 (383) 328-12-5</a:t>
            </a:r>
            <a:r>
              <a:rPr lang="ru-RU" dirty="0"/>
              <a:t>4</a:t>
            </a:r>
          </a:p>
          <a:p>
            <a:pPr algn="ctr"/>
            <a:r>
              <a:rPr lang="ru-RU" dirty="0"/>
              <a:t>Факс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dirty="0"/>
              <a:t>+7 (383) 328-12-5</a:t>
            </a:r>
            <a:r>
              <a:rPr lang="ru-RU" dirty="0"/>
              <a:t>1</a:t>
            </a:r>
          </a:p>
          <a:p>
            <a:pPr algn="ctr"/>
            <a:r>
              <a:rPr lang="en-US" u="sng" dirty="0">
                <a:hlinkClick r:id="rId3"/>
              </a:rPr>
              <a:t>ntcees@nsk.so-ups.ru</a:t>
            </a:r>
            <a:endParaRPr lang="en-US" u="sng" dirty="0"/>
          </a:p>
          <a:p>
            <a:pPr algn="ctr"/>
            <a:r>
              <a:rPr lang="en-US" u="sng" smtClean="0">
                <a:hlinkClick r:id="rId4"/>
              </a:rPr>
              <a:t>www.arurza.ru</a:t>
            </a:r>
            <a:endParaRPr lang="ru-RU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292" y="370144"/>
            <a:ext cx="764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Цели разработки модуля расчёта уставок РЗиА</a:t>
            </a:r>
          </a:p>
        </p:txBody>
      </p:sp>
      <p:sp>
        <p:nvSpPr>
          <p:cNvPr id="20" name="Номер слайда 4"/>
          <p:cNvSpPr txBox="1">
            <a:spLocks/>
          </p:cNvSpPr>
          <p:nvPr/>
        </p:nvSpPr>
        <p:spPr>
          <a:xfrm>
            <a:off x="8251689" y="6700580"/>
            <a:ext cx="1645433" cy="14148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350" y="1218333"/>
            <a:ext cx="8759750" cy="517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расчёта уставок;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вероятности возникновения ошибки путём предоставления пользователю процесса расчёта уставок РЗиА со строгим математическим описанием;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/>
              <a:t>разработка инструмента для расчёта уставок терминалов РЗиА, используемых на отечественных объектах энергетики, без дополнительных преобразований;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sz="2400" dirty="0"/>
              <a:t>проведение анализа срабатывания устройств РЗиА установленных на объектах расчётной сети в различных режимах.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C30DB0-5522-4016-8E56-A890FF628A6C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6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04" y="338330"/>
            <a:ext cx="7171196" cy="59406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Модуль К.У.Р.С.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204" y="1328207"/>
            <a:ext cx="9403190" cy="5118099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ru-RU" sz="2400" dirty="0"/>
              <a:t>К.У.Р.С. – интерпретируемый язык высокого уровня, имеющий свои правила составления файла команд, предназначенный для расчёта параметров объектов сети. Команды языка повторяют функции, которые можно реализовать через пользовательский интерфейс программы, а также реализуют функции, доступные только с помощью данного модуля.</a:t>
            </a:r>
          </a:p>
          <a:p>
            <a:pPr marL="0" indent="0">
              <a:spcBef>
                <a:spcPts val="450"/>
              </a:spcBef>
              <a:buNone/>
            </a:pPr>
            <a:endParaRPr lang="ru-RU" sz="2400" dirty="0"/>
          </a:p>
          <a:p>
            <a:pPr marL="0" indent="0">
              <a:spcBef>
                <a:spcPts val="450"/>
              </a:spcBef>
              <a:buNone/>
            </a:pPr>
            <a:r>
              <a:rPr lang="ru-RU" sz="2400" dirty="0"/>
              <a:t>Возможности модуля:</a:t>
            </a:r>
          </a:p>
          <a:p>
            <a:pPr>
              <a:spcBef>
                <a:spcPts val="450"/>
              </a:spcBef>
            </a:pPr>
            <a:r>
              <a:rPr lang="ru-RU" sz="2400" dirty="0"/>
              <a:t>задание различных типов повреждений (включая множественные);</a:t>
            </a:r>
          </a:p>
          <a:p>
            <a:pPr>
              <a:spcBef>
                <a:spcPts val="450"/>
              </a:spcBef>
            </a:pPr>
            <a:r>
              <a:rPr lang="ru-RU" sz="2400" dirty="0"/>
              <a:t>задание коммутаций в сети;</a:t>
            </a:r>
          </a:p>
          <a:p>
            <a:pPr>
              <a:spcBef>
                <a:spcPts val="450"/>
              </a:spcBef>
            </a:pPr>
            <a:r>
              <a:rPr lang="ru-RU" sz="2400" dirty="0"/>
              <a:t>изменение/добавление/удаление объектов сети; </a:t>
            </a:r>
            <a:endParaRPr lang="en-US" sz="2400" dirty="0"/>
          </a:p>
          <a:p>
            <a:pPr>
              <a:spcBef>
                <a:spcPts val="450"/>
              </a:spcBef>
            </a:pPr>
            <a:r>
              <a:rPr lang="ru-RU" sz="2400" dirty="0" err="1"/>
              <a:t>эквивалентирование</a:t>
            </a:r>
            <a:r>
              <a:rPr lang="ru-RU" sz="2400" dirty="0"/>
              <a:t> сети;</a:t>
            </a:r>
          </a:p>
          <a:p>
            <a:pPr>
              <a:spcBef>
                <a:spcPts val="450"/>
              </a:spcBef>
            </a:pPr>
            <a:r>
              <a:rPr lang="ru-RU" sz="2400" dirty="0"/>
              <a:t>специальные команды для расчёта уставок устройств РЗ с относительной селективностью.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A5D63763-C6C7-4E6C-B4CB-F3BB615ECBAE}"/>
              </a:ext>
            </a:extLst>
          </p:cNvPr>
          <p:cNvSpPr txBox="1">
            <a:spLocks/>
          </p:cNvSpPr>
          <p:nvPr/>
        </p:nvSpPr>
        <p:spPr>
          <a:xfrm>
            <a:off x="7677150" y="6675438"/>
            <a:ext cx="222885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pPr/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235FFF-8008-4B69-AB0F-74C4C2B8C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88" y="1155701"/>
            <a:ext cx="8277225" cy="5067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58FE27-E939-4536-AEBC-6597C8DF9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00" y="1774851"/>
            <a:ext cx="5611452" cy="1322773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0434DE9-214F-4344-BBDB-37FCBEAD9F44}"/>
              </a:ext>
            </a:extLst>
          </p:cNvPr>
          <p:cNvCxnSpPr/>
          <p:nvPr/>
        </p:nvCxnSpPr>
        <p:spPr>
          <a:xfrm>
            <a:off x="5335479" y="2237173"/>
            <a:ext cx="1056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51F7371-9C06-4C0A-88F8-00EC1B49AAB7}"/>
              </a:ext>
            </a:extLst>
          </p:cNvPr>
          <p:cNvCxnSpPr/>
          <p:nvPr/>
        </p:nvCxnSpPr>
        <p:spPr>
          <a:xfrm>
            <a:off x="3258105" y="2015231"/>
            <a:ext cx="3990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xmlns="" id="{7175C462-B5D9-4579-8674-68325BFB9AAB}"/>
              </a:ext>
            </a:extLst>
          </p:cNvPr>
          <p:cNvSpPr/>
          <p:nvPr/>
        </p:nvSpPr>
        <p:spPr>
          <a:xfrm>
            <a:off x="7150685" y="2387839"/>
            <a:ext cx="481429" cy="820755"/>
          </a:xfrm>
          <a:prstGeom prst="rightBrace">
            <a:avLst>
              <a:gd name="adj1" fmla="val 31556"/>
              <a:gd name="adj2" fmla="val 4891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xmlns="" id="{B1C08459-AE01-4E0F-9086-91C0CCCD1C59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791" y="1639967"/>
            <a:ext cx="821573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Команды для защит с относительной селективностью: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100" dirty="0"/>
              <a:t>Отстройка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2100" dirty="0"/>
              <a:t>КЗ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2100" dirty="0" err="1"/>
              <a:t>неполнофазного</a:t>
            </a:r>
            <a:r>
              <a:rPr lang="ru-RU" sz="2100" dirty="0"/>
              <a:t> режима;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2100" dirty="0"/>
              <a:t>максимального нагрузочного режима;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2100" dirty="0"/>
              <a:t>тока небаланса;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100" dirty="0"/>
              <a:t>Согласование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100" dirty="0"/>
              <a:t>Проверка чувствительности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100" dirty="0"/>
              <a:t>Определение необходимости использования ОНМ</a:t>
            </a:r>
          </a:p>
          <a:p>
            <a:endParaRPr lang="ru-RU" sz="2100" dirty="0"/>
          </a:p>
          <a:p>
            <a:endParaRPr lang="ru-RU" sz="2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705DC3-7BA9-448E-B5CA-84D2B970C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260"/>
            <a:ext cx="9906000" cy="481124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71462" y="1758673"/>
            <a:ext cx="8091758" cy="58758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DB32D544-25EC-4910-B9E2-074FA8275201}"/>
              </a:ext>
            </a:extLst>
          </p:cNvPr>
          <p:cNvSpPr txBox="1">
            <a:spLocks/>
          </p:cNvSpPr>
          <p:nvPr/>
        </p:nvSpPr>
        <p:spPr>
          <a:xfrm>
            <a:off x="66610" y="285750"/>
            <a:ext cx="7426143" cy="5968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Команды модуля К.У.Р.С. для расчёта</a:t>
            </a:r>
            <a:r>
              <a:rPr lang="en-US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уставок</a:t>
            </a:r>
            <a:endParaRPr lang="en-US" sz="28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устройств </a:t>
            </a:r>
            <a:r>
              <a:rPr lang="ru-RU" sz="2800" b="1" dirty="0" err="1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РЗиА</a:t>
            </a:r>
            <a:endParaRPr lang="ru-RU" sz="28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B8267D8-A160-400A-8F3E-D5C4EA734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97" y="1813959"/>
            <a:ext cx="6803959" cy="42391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520702-8FD4-42E9-9F2C-807F61D9E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63" y="1758673"/>
            <a:ext cx="6981825" cy="4657725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xmlns="" id="{727B8B47-7DA7-495E-96CB-35FABF25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675438"/>
            <a:ext cx="2228850" cy="182562"/>
          </a:xfrm>
        </p:spPr>
        <p:txBody>
          <a:bodyPr/>
          <a:lstStyle/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t>4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xmlns="" id="{9FC3D529-54CF-4C6E-B698-E989B9BDB26B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87" y="2111099"/>
            <a:ext cx="6858000" cy="30419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379282-9DC5-456C-B52A-7F67EBF8AF15}"/>
              </a:ext>
            </a:extLst>
          </p:cNvPr>
          <p:cNvSpPr txBox="1"/>
          <p:nvPr/>
        </p:nvSpPr>
        <p:spPr>
          <a:xfrm>
            <a:off x="581025" y="1219200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установка повреждения вдоль одной или нескольких ветвей или элементов;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возможность вывода защиты на грань срабатывания с помощью коэффициента </a:t>
            </a:r>
            <a:r>
              <a:rPr lang="ru-RU" sz="2400" dirty="0" err="1"/>
              <a:t>токораспределения</a:t>
            </a:r>
            <a:r>
              <a:rPr lang="ru-RU" sz="2400" dirty="0"/>
              <a:t>, либо подключением дополнительного сопротивления</a:t>
            </a:r>
            <a:r>
              <a:rPr lang="en-US" sz="2400" dirty="0"/>
              <a:t>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защита, для которой рассчитывается уставка может быть установлена в любом месте сети, таким образом можно производить согласование со вторыми и третьими ступенями защит;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возможность ветвления прохождения расчёта;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реализована команда добавления нагрузочного тока по линии.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6F997B3-E0B7-4973-805A-7C1D1E72BAE1}"/>
              </a:ext>
            </a:extLst>
          </p:cNvPr>
          <p:cNvSpPr txBox="1">
            <a:spLocks/>
          </p:cNvSpPr>
          <p:nvPr/>
        </p:nvSpPr>
        <p:spPr>
          <a:xfrm>
            <a:off x="238060" y="266700"/>
            <a:ext cx="8339077" cy="5968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Возможности команды «Согласование»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61B1C6FE-3E2E-4A90-A921-AF56FA6F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675438"/>
            <a:ext cx="2228850" cy="182562"/>
          </a:xfrm>
        </p:spPr>
        <p:txBody>
          <a:bodyPr/>
          <a:lstStyle/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t>5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58C26688-71A1-4CEC-BBC6-AAB3E6346B4B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87" y="2111099"/>
            <a:ext cx="6858000" cy="30419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6F997B3-E0B7-4973-805A-7C1D1E72BAE1}"/>
              </a:ext>
            </a:extLst>
          </p:cNvPr>
          <p:cNvSpPr txBox="1">
            <a:spLocks/>
          </p:cNvSpPr>
          <p:nvPr/>
        </p:nvSpPr>
        <p:spPr>
          <a:xfrm>
            <a:off x="238060" y="200025"/>
            <a:ext cx="7905815" cy="8858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Протоколы расчёта уставок с помощью команд модуля К.У.Р.С.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EF617F-F281-4C05-8917-7438DE2A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05" y="3126762"/>
            <a:ext cx="8320213" cy="3305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B1A2C8-1A4E-421A-9894-7CE09DAFEB56}"/>
              </a:ext>
            </a:extLst>
          </p:cNvPr>
          <p:cNvSpPr txBox="1"/>
          <p:nvPr/>
        </p:nvSpPr>
        <p:spPr>
          <a:xfrm>
            <a:off x="323850" y="1343025"/>
            <a:ext cx="922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Для команд расчёта уставок реализован отдельный протокол с выводом всей основной информации о расчёте.</a:t>
            </a:r>
          </a:p>
          <a:p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35E945-0581-42E0-9AA2-3B99C114DFD9}"/>
              </a:ext>
            </a:extLst>
          </p:cNvPr>
          <p:cNvSpPr txBox="1"/>
          <p:nvPr/>
        </p:nvSpPr>
        <p:spPr>
          <a:xfrm>
            <a:off x="0" y="2111099"/>
            <a:ext cx="2469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Тип рассматриваемого условия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17B878-26E0-4244-ABA0-835AB77055CF}"/>
              </a:ext>
            </a:extLst>
          </p:cNvPr>
          <p:cNvSpPr txBox="1"/>
          <p:nvPr/>
        </p:nvSpPr>
        <p:spPr>
          <a:xfrm>
            <a:off x="1581380" y="2526597"/>
            <a:ext cx="2469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Параметры расчёта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C733C7-192F-49C1-A987-FA8DDC2C7C52}"/>
              </a:ext>
            </a:extLst>
          </p:cNvPr>
          <p:cNvSpPr txBox="1"/>
          <p:nvPr/>
        </p:nvSpPr>
        <p:spPr>
          <a:xfrm>
            <a:off x="3390139" y="2150940"/>
            <a:ext cx="2469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Параметры повреждения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20722A-2CA9-47B9-A905-9341A00E3F86}"/>
              </a:ext>
            </a:extLst>
          </p:cNvPr>
          <p:cNvSpPr txBox="1"/>
          <p:nvPr/>
        </p:nvSpPr>
        <p:spPr>
          <a:xfrm>
            <a:off x="4820091" y="2504062"/>
            <a:ext cx="2469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Величины замера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68639C-01DB-460E-BA5A-8D2572FA6DB3}"/>
              </a:ext>
            </a:extLst>
          </p:cNvPr>
          <p:cNvSpPr txBox="1"/>
          <p:nvPr/>
        </p:nvSpPr>
        <p:spPr>
          <a:xfrm>
            <a:off x="6564108" y="2150940"/>
            <a:ext cx="2469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Результат расчёта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9221B98A-410C-4C18-AF82-4C39C90F051A}"/>
              </a:ext>
            </a:extLst>
          </p:cNvPr>
          <p:cNvCxnSpPr>
            <a:cxnSpLocks/>
          </p:cNvCxnSpPr>
          <p:nvPr/>
        </p:nvCxnSpPr>
        <p:spPr>
          <a:xfrm>
            <a:off x="1118586" y="2695874"/>
            <a:ext cx="116229" cy="13700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C6424B76-8460-4E63-8E3C-F4B23C3A14E1}"/>
              </a:ext>
            </a:extLst>
          </p:cNvPr>
          <p:cNvCxnSpPr>
            <a:cxnSpLocks/>
          </p:cNvCxnSpPr>
          <p:nvPr/>
        </p:nvCxnSpPr>
        <p:spPr>
          <a:xfrm flipH="1">
            <a:off x="2782502" y="2842616"/>
            <a:ext cx="197366" cy="12873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83F69DB1-6EE8-4B19-B27C-7CB9B4C93569}"/>
              </a:ext>
            </a:extLst>
          </p:cNvPr>
          <p:cNvCxnSpPr>
            <a:cxnSpLocks/>
          </p:cNvCxnSpPr>
          <p:nvPr/>
        </p:nvCxnSpPr>
        <p:spPr>
          <a:xfrm flipH="1">
            <a:off x="4624953" y="2489494"/>
            <a:ext cx="195138" cy="15764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3A30E96D-F596-4444-AA80-E25EC3B309D9}"/>
              </a:ext>
            </a:extLst>
          </p:cNvPr>
          <p:cNvCxnSpPr>
            <a:cxnSpLocks/>
          </p:cNvCxnSpPr>
          <p:nvPr/>
        </p:nvCxnSpPr>
        <p:spPr>
          <a:xfrm flipH="1">
            <a:off x="5956222" y="2836210"/>
            <a:ext cx="100912" cy="1293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4A01A941-1CB3-47C7-B580-5B1BBEB823B5}"/>
              </a:ext>
            </a:extLst>
          </p:cNvPr>
          <p:cNvCxnSpPr>
            <a:cxnSpLocks/>
          </p:cNvCxnSpPr>
          <p:nvPr/>
        </p:nvCxnSpPr>
        <p:spPr>
          <a:xfrm flipH="1">
            <a:off x="7813208" y="2504062"/>
            <a:ext cx="42349" cy="16259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xmlns="" id="{9AF0FD17-5844-48A0-BC7E-D0720CAF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675438"/>
            <a:ext cx="2228850" cy="182562"/>
          </a:xfrm>
        </p:spPr>
        <p:txBody>
          <a:bodyPr/>
          <a:lstStyle/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t>6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0ED7FE64-AA6E-4987-877D-57DDD87BFF7F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B84D563-20F2-44E0-9ED9-1FD68D04F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1134250"/>
            <a:ext cx="8344497" cy="55142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65097" y="1337915"/>
            <a:ext cx="1984506" cy="314835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TextBox 7"/>
          <p:cNvSpPr txBox="1"/>
          <p:nvPr/>
        </p:nvSpPr>
        <p:spPr>
          <a:xfrm>
            <a:off x="1224776" y="4103385"/>
            <a:ext cx="1504471" cy="3231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НАВИГАЦИЯ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0323" y="1778337"/>
            <a:ext cx="4300494" cy="4393500"/>
          </a:xfrm>
          <a:prstGeom prst="roundRect">
            <a:avLst>
              <a:gd name="adj" fmla="val 8028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/>
          <p:cNvSpPr txBox="1"/>
          <p:nvPr/>
        </p:nvSpPr>
        <p:spPr>
          <a:xfrm>
            <a:off x="5598096" y="3649180"/>
            <a:ext cx="1934321" cy="3231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РАБОЧЕЕ ОКНО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40374" y="6166354"/>
            <a:ext cx="1804465" cy="366125"/>
          </a:xfrm>
          <a:prstGeom prst="roundRect">
            <a:avLst>
              <a:gd name="adj" fmla="val 35186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TextBox 13"/>
          <p:cNvSpPr txBox="1"/>
          <p:nvPr/>
        </p:nvSpPr>
        <p:spPr>
          <a:xfrm>
            <a:off x="4416419" y="6188579"/>
            <a:ext cx="2973123" cy="3231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УПРАВЛЕНИЯ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4499" y="353372"/>
            <a:ext cx="5810701" cy="5864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Пошаговый процесс расчёта уставок</a:t>
            </a:r>
            <a:endParaRPr lang="ru-RU" sz="3200" b="1" dirty="0">
              <a:latin typeface="+mn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32417" y="2701520"/>
            <a:ext cx="1502897" cy="3316711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>
            <a:off x="7518335" y="1981555"/>
            <a:ext cx="1504471" cy="55399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ИСХОДНЫЕ ДАННЫЕ</a:t>
            </a:r>
          </a:p>
        </p:txBody>
      </p:sp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xmlns="" id="{FF5CCB6B-2B11-443B-BB17-EA3492A1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675438"/>
            <a:ext cx="2228850" cy="182562"/>
          </a:xfrm>
        </p:spPr>
        <p:txBody>
          <a:bodyPr/>
          <a:lstStyle/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t>7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xmlns="" id="{5F9FB602-A76C-4D59-A49D-E80D8B4D843F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2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1" grpId="0" animBg="1"/>
      <p:bldP spid="11" grpId="1" animBg="1"/>
      <p:bldP spid="12" grpId="0"/>
      <p:bldP spid="12" grpId="1"/>
      <p:bldP spid="13" grpId="0" animBg="1"/>
      <p:bldP spid="14" grpId="0"/>
      <p:bldP spid="15" grpId="0" animBg="1"/>
      <p:bldP spid="15" grpId="1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849EB-D5B1-43D1-A148-4B619AE8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06" y="1377297"/>
            <a:ext cx="8767388" cy="460226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382532" y="1917324"/>
            <a:ext cx="2832332" cy="104577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49351BF-758C-44CA-870D-2B8C27ED58B7}"/>
              </a:ext>
            </a:extLst>
          </p:cNvPr>
          <p:cNvSpPr txBox="1">
            <a:spLocks/>
          </p:cNvSpPr>
          <p:nvPr/>
        </p:nvSpPr>
        <p:spPr>
          <a:xfrm>
            <a:off x="350781" y="278202"/>
            <a:ext cx="6351860" cy="67121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Взаимодействие с модулем К.У.Р.С.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21B22E-6103-460C-9B07-3253B6A77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22" y="2405622"/>
            <a:ext cx="5845555" cy="3421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66D53F-1DC5-44B5-B460-40DD4BFE8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06" y="1364708"/>
            <a:ext cx="8767388" cy="46148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A0950D-9356-4FBD-98D2-779A27341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583" y="2109526"/>
            <a:ext cx="2738867" cy="452290"/>
          </a:xfrm>
          <a:prstGeom prst="rect">
            <a:avLst/>
          </a:prstGeom>
        </p:spPr>
      </p:pic>
      <p:sp>
        <p:nvSpPr>
          <p:cNvPr id="15" name="Скругленный прямоугольник 12">
            <a:extLst>
              <a:ext uri="{FF2B5EF4-FFF2-40B4-BE49-F238E27FC236}">
                <a16:creationId xmlns:a16="http://schemas.microsoft.com/office/drawing/2014/main" xmlns="" id="{3841399A-2057-4156-9319-7D39B6B7B097}"/>
              </a:ext>
            </a:extLst>
          </p:cNvPr>
          <p:cNvSpPr/>
          <p:nvPr/>
        </p:nvSpPr>
        <p:spPr>
          <a:xfrm>
            <a:off x="5782832" y="5587990"/>
            <a:ext cx="1532368" cy="34416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BE3C1E-E651-4D83-A81E-44F1CEEB1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341" y="1574918"/>
            <a:ext cx="4705350" cy="3768923"/>
          </a:xfrm>
          <a:prstGeom prst="rect">
            <a:avLst/>
          </a:prstGeom>
        </p:spPr>
      </p:pic>
      <p:sp>
        <p:nvSpPr>
          <p:cNvPr id="12" name="Скругленный прямоугольник 12">
            <a:extLst>
              <a:ext uri="{FF2B5EF4-FFF2-40B4-BE49-F238E27FC236}">
                <a16:creationId xmlns:a16="http://schemas.microsoft.com/office/drawing/2014/main" xmlns="" id="{0B7F6DD1-EC1E-418C-B9A0-B190AD478EB1}"/>
              </a:ext>
            </a:extLst>
          </p:cNvPr>
          <p:cNvSpPr/>
          <p:nvPr/>
        </p:nvSpPr>
        <p:spPr>
          <a:xfrm>
            <a:off x="7236593" y="5574469"/>
            <a:ext cx="736186" cy="34416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6AE3A0-ACE9-4713-9FFA-7A9958ACD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727" y="1747845"/>
            <a:ext cx="4776544" cy="4244301"/>
          </a:xfrm>
          <a:prstGeom prst="rect">
            <a:avLst/>
          </a:prstGeom>
        </p:spPr>
      </p:pic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24D085BA-B2AF-4BB3-A4F6-1BEBEA6F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675438"/>
            <a:ext cx="2228850" cy="182562"/>
          </a:xfrm>
        </p:spPr>
        <p:txBody>
          <a:bodyPr/>
          <a:lstStyle/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t>8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xmlns="" id="{E23E1422-EE53-40AF-AE6A-1AE41ADEFCB9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2.59259E-6 L -0.52052 0.141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1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67887" y="1671780"/>
            <a:ext cx="4309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ourier New" panose="02070309020205020404" pitchFamily="49" charset="0"/>
              <a:buChar char="o"/>
            </a:pPr>
            <a:r>
              <a:rPr lang="ru-RU" dirty="0"/>
              <a:t>Дифференциальная защита шин (ДЗШ)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/>
              <a:t>ЭКРА</a:t>
            </a:r>
            <a:r>
              <a:rPr lang="en-US" dirty="0"/>
              <a:t> </a:t>
            </a:r>
            <a:r>
              <a:rPr lang="ru-RU" dirty="0"/>
              <a:t>ШЭ2607 061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ru-RU" dirty="0"/>
              <a:t>Дифференциальная защита линии (ДЗЛ)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Micom P54x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GE L90</a:t>
            </a:r>
            <a:r>
              <a:rPr lang="ru-RU" dirty="0"/>
              <a:t> (</a:t>
            </a:r>
            <a:r>
              <a:rPr lang="en-US" dirty="0"/>
              <a:t>L</a:t>
            </a:r>
            <a:r>
              <a:rPr lang="ru-RU" dirty="0"/>
              <a:t>30)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r>
              <a:rPr lang="ru-RU" dirty="0"/>
              <a:t>Дифференциально-фазная защита линии (ДФЗ)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dirty="0"/>
              <a:t>ДФЗ-2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BE680DFB-B836-4D16-9D0F-C72B5740B89D}"/>
              </a:ext>
            </a:extLst>
          </p:cNvPr>
          <p:cNvSpPr txBox="1">
            <a:spLocks/>
          </p:cNvSpPr>
          <p:nvPr/>
        </p:nvSpPr>
        <p:spPr>
          <a:xfrm>
            <a:off x="226493" y="304800"/>
            <a:ext cx="8339077" cy="5968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Текущие терминалы для пошагового процесса расчёта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4F762B3-3691-4DFC-B64B-C76E5A08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7" y="1112353"/>
            <a:ext cx="5459083" cy="5557318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E0E9B4F0-0A25-470F-B09D-615D8E77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675438"/>
            <a:ext cx="2228850" cy="182562"/>
          </a:xfrm>
        </p:spPr>
        <p:txBody>
          <a:bodyPr/>
          <a:lstStyle/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t>9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6F0C48D4-9F2A-4405-806F-1179885060D0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666</Words>
  <Application>Microsoft Office PowerPoint</Application>
  <PresentationFormat>Лист A4 (210x297 мм)</PresentationFormat>
  <Paragraphs>122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Модуль К.У.Р.С.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Саввин</dc:creator>
  <cp:lastModifiedBy>Виштибеев Алексей Владимирович</cp:lastModifiedBy>
  <cp:revision>61</cp:revision>
  <dcterms:created xsi:type="dcterms:W3CDTF">2017-06-20T03:25:15Z</dcterms:created>
  <dcterms:modified xsi:type="dcterms:W3CDTF">2017-07-10T11:52:52Z</dcterms:modified>
</cp:coreProperties>
</file>